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8" r:id="rId2"/>
    <p:sldMasterId id="2147483651" r:id="rId3"/>
  </p:sldMasterIdLst>
  <p:notesMasterIdLst>
    <p:notesMasterId r:id="rId42"/>
  </p:notesMasterIdLst>
  <p:handoutMasterIdLst>
    <p:handoutMasterId r:id="rId43"/>
  </p:handoutMasterIdLst>
  <p:sldIdLst>
    <p:sldId id="258" r:id="rId4"/>
    <p:sldId id="293" r:id="rId5"/>
    <p:sldId id="256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91" r:id="rId19"/>
    <p:sldId id="270" r:id="rId20"/>
    <p:sldId id="271" r:id="rId21"/>
    <p:sldId id="272" r:id="rId22"/>
    <p:sldId id="273" r:id="rId23"/>
    <p:sldId id="292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tique Olive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tique Olive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tique Olive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tique Olive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ntique Olive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ntique Olive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ntique Olive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ntique Olive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ntique Oliv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3366FF"/>
    <a:srgbClr val="FFFF00"/>
    <a:srgbClr val="FFFF99"/>
    <a:srgbClr val="00FF99"/>
    <a:srgbClr val="FFFFCC"/>
    <a:srgbClr val="66FFF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5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C44153E-5DB3-448C-ADBC-DE8D32E7F9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85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A5C5C84-A189-47E3-9CB1-27E55FA202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2527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85800"/>
            <a:ext cx="7772400" cy="3048000"/>
          </a:xfrm>
          <a:noFill/>
          <a:ln w="9525">
            <a:noFill/>
          </a:ln>
        </p:spPr>
        <p:txBody>
          <a:bodyPr/>
          <a:lstStyle>
            <a:lvl1pPr>
              <a:defRPr sz="16000">
                <a:effectLst>
                  <a:outerShdw blurRad="38100" dist="38100" dir="2700000" algn="tl">
                    <a:srgbClr val="C0C0C0"/>
                  </a:outerShdw>
                </a:effectLst>
                <a:latin typeface="Freestyle Script" pitchFamily="66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noFill/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 sz="40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sz="1400" i="0"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946C7635-320D-4D48-950F-8C3AE64C13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D2A69E91-2249-4925-8782-41EF943F4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2F3330C4-6B8A-440C-9EC4-6C45C9D6AC6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C5FC4412-ADCB-4361-B863-1A104BC120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565BC01A-1F0B-4666-90FF-5A8732860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E16C3217-573C-4B39-A0A3-D290D817D7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BE4A254A-25A1-45F6-A8A0-126DC830BE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19C3F7B8-D2D7-4994-9329-8ADB265D21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0A22C4C8-1E4F-4B89-80F3-8E32F72744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1672AF20-B460-4057-A3B7-F93038D9E7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05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8600"/>
            <a:ext cx="5562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E38DC0B4-A6C8-4931-BA2F-45A09490D2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28600"/>
            <a:ext cx="7620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1371600" y="1524000"/>
            <a:ext cx="7543800" cy="4267200"/>
          </a:xfrm>
        </p:spPr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50C3CA6B-F46C-4B0E-B56F-0FD2882CEA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D8AA2C50-99F0-4F88-8F5B-CF929F4399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7ABC84A7-CFD2-46CC-9192-742DE451CF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F194BFAB-344B-41BB-8318-1308F1F888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524000"/>
            <a:ext cx="3695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524000"/>
            <a:ext cx="36957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3196A399-EC16-431D-A3F2-6C8F1032B3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35CC6E32-9F1E-487A-81D0-66D082DEB2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9EA6C48D-0F79-4766-94A7-D820ABE360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4644DA2E-150F-4792-9498-582ECE1751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308F990E-DB25-43CE-8FD7-42FACB087D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217BC02C-6275-48E5-9958-0E99C603E6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2C9CE9E8-8FE5-44A8-802B-7FDD6DC9A0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050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8600"/>
            <a:ext cx="55626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10-</a:t>
            </a:r>
            <a:fld id="{66E6044B-F67B-4B1E-85FF-F96912E630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ChangeArrowheads="1"/>
          </p:cNvSpPr>
          <p:nvPr userDrawn="1"/>
        </p:nvSpPr>
        <p:spPr bwMode="auto">
          <a:xfrm>
            <a:off x="0" y="-10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7176" name="Picture 8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2286000" y="152400"/>
            <a:ext cx="5073650" cy="65436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20000" cy="11430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Chapter Outline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2672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i="1">
                <a:latin typeface="+mn-lt"/>
              </a:defRPr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10-</a:t>
            </a:r>
            <a:fld id="{E832D3C0-CCFA-4619-9949-4940D59A218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0" y="304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d-ID">
              <a:latin typeface="Arial" charset="0"/>
            </a:endParaRPr>
          </a:p>
        </p:txBody>
      </p:sp>
      <p:sp>
        <p:nvSpPr>
          <p:cNvPr id="1032" name="Text Box 8"/>
          <p:cNvSpPr txBox="1">
            <a:spLocks noChangeArrowheads="1"/>
          </p:cNvSpPr>
          <p:nvPr userDrawn="1"/>
        </p:nvSpPr>
        <p:spPr bwMode="auto">
          <a:xfrm rot="16200000">
            <a:off x="-2773362" y="2773362"/>
            <a:ext cx="6858000" cy="1311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bg1"/>
                </a:solidFill>
                <a:latin typeface="Freestyle Script" pitchFamily="66" charset="0"/>
              </a:rPr>
              <a:t>Business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84" r:id="rId12"/>
  </p:sldLayoutIdLst>
  <p:transition>
    <p:dissolve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sz="6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6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6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6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6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6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6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6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60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228600"/>
            <a:ext cx="7620000" cy="1143000"/>
          </a:xfrm>
          <a:prstGeom prst="rect">
            <a:avLst/>
          </a:prstGeom>
          <a:solidFill>
            <a:srgbClr val="3366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524000"/>
            <a:ext cx="7543800" cy="426720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i="1">
                <a:latin typeface="+mn-lt"/>
              </a:defRPr>
            </a:lvl1pPr>
          </a:lstStyle>
          <a:p>
            <a:r>
              <a:rPr lang="en-US"/>
              <a:t>Copyright 2005 Prentice- Hall, Inc.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r>
              <a:rPr lang="en-US"/>
              <a:t>10-</a:t>
            </a:r>
            <a:fld id="{648FC6A2-0A9C-45A7-9D3A-B70FE3153F5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6391" name="Text Box 7"/>
          <p:cNvSpPr txBox="1">
            <a:spLocks noChangeArrowheads="1"/>
          </p:cNvSpPr>
          <p:nvPr userDrawn="1"/>
        </p:nvSpPr>
        <p:spPr bwMode="auto">
          <a:xfrm>
            <a:off x="0" y="3048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id-ID">
              <a:latin typeface="Arial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 userDrawn="1"/>
        </p:nvSpPr>
        <p:spPr bwMode="auto">
          <a:xfrm rot="16200000">
            <a:off x="-2773362" y="2773362"/>
            <a:ext cx="6858000" cy="1311275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7372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>
                <a:solidFill>
                  <a:schemeClr val="bg1"/>
                </a:solidFill>
                <a:latin typeface="Freestyle Script" pitchFamily="66" charset="0"/>
              </a:rPr>
              <a:t>Business Eighth Edition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9900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36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Arial" charset="0"/>
        <a:buChar char="–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0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3.wmf"/><Relationship Id="rId4" Type="http://schemas.openxmlformats.org/officeDocument/2006/relationships/image" Target="../media/image32.e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43C0C705-E546-4641-A675-E8097A889DEF}" type="slidenum">
              <a:rPr lang="en-US"/>
              <a:pPr/>
              <a:t>1</a:t>
            </a:fld>
            <a:endParaRPr lang="en-US"/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-1095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id-ID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52400"/>
            <a:ext cx="5073650" cy="65436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838B0178-9E80-4636-B668-F5EB196E4D69}" type="slidenum">
              <a:rPr lang="en-US"/>
              <a:pPr/>
              <a:t>10</a:t>
            </a:fld>
            <a:endParaRPr 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800"/>
              <a:t>Marketing Environment</a:t>
            </a:r>
          </a:p>
        </p:txBody>
      </p:sp>
      <p:graphicFrame>
        <p:nvGraphicFramePr>
          <p:cNvPr id="23557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2590800" y="1546225"/>
          <a:ext cx="49530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" name="Image" r:id="rId3" imgW="3913872" imgH="3672432" progId="">
                  <p:embed/>
                </p:oleObj>
              </mc:Choice>
              <mc:Fallback>
                <p:oleObj name="Image" r:id="rId3" imgW="3913872" imgH="3672432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546225"/>
                        <a:ext cx="4953000" cy="46482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F0F56289-5428-4E23-8F23-E7ADE4AF1EE7}" type="slidenum">
              <a:rPr lang="en-US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800"/>
              <a:t>Marketing Environment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676400"/>
            <a:ext cx="7543800" cy="4267200"/>
          </a:xfrm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 sz="3300"/>
              <a:t>Political/Legal- Foreign                    &amp; Domestic</a:t>
            </a:r>
          </a:p>
          <a:p>
            <a:pPr>
              <a:lnSpc>
                <a:spcPct val="95000"/>
              </a:lnSpc>
            </a:pPr>
            <a:r>
              <a:rPr lang="en-US" sz="3300"/>
              <a:t>Social/Culture- Changing        Values In Today’s Dynamic      Market</a:t>
            </a:r>
          </a:p>
          <a:p>
            <a:pPr>
              <a:lnSpc>
                <a:spcPct val="95000"/>
              </a:lnSpc>
            </a:pPr>
            <a:r>
              <a:rPr lang="en-US" sz="3300"/>
              <a:t>Technological- Obsolescence</a:t>
            </a:r>
          </a:p>
          <a:p>
            <a:pPr>
              <a:lnSpc>
                <a:spcPct val="95000"/>
              </a:lnSpc>
            </a:pPr>
            <a:r>
              <a:rPr lang="en-US" sz="3300"/>
              <a:t>Economic- Patterns/Levels Of Spending </a:t>
            </a:r>
          </a:p>
        </p:txBody>
      </p:sp>
      <p:pic>
        <p:nvPicPr>
          <p:cNvPr id="26628" name="Picture 4" descr="j023303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81925" y="1676400"/>
            <a:ext cx="1133475" cy="2743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1E3D7301-BBEF-44F9-9109-70AC31FC1882}" type="slidenum">
              <a:rPr lang="en-US"/>
              <a:pPr/>
              <a:t>12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/>
              <a:t>Crude Oil Prices-</a:t>
            </a:r>
            <a:br>
              <a:rPr lang="en-US" sz="4800"/>
            </a:br>
            <a:r>
              <a:rPr lang="en-US" sz="4800"/>
              <a:t>Yearly Average</a:t>
            </a:r>
          </a:p>
        </p:txBody>
      </p:sp>
      <p:graphicFrame>
        <p:nvGraphicFramePr>
          <p:cNvPr id="27653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371600" y="1371600"/>
          <a:ext cx="75438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Chart" r:id="rId3" imgW="7543800" imgH="4267200" progId="MSGraph.Chart.8">
                  <p:embed followColorScheme="full"/>
                </p:oleObj>
              </mc:Choice>
              <mc:Fallback>
                <p:oleObj name="Chart" r:id="rId3" imgW="7543800" imgH="4267200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371600"/>
                        <a:ext cx="7543800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1371600" y="5791200"/>
            <a:ext cx="65532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/>
              <a:t>Source: “History if Illinois Basin Posted Crude Oil Prices”, http://www.ioga.com/Special/crudeoil_Hist.htm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 flipV="1">
            <a:off x="3048000" y="3851275"/>
            <a:ext cx="533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286000" y="3282950"/>
            <a:ext cx="1295400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OPEC Formed</a:t>
            </a:r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 flipV="1">
            <a:off x="4343400" y="3840163"/>
            <a:ext cx="533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733800" y="3241675"/>
            <a:ext cx="1066800" cy="768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Yom Kippur War</a:t>
            </a:r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H="1" flipV="1">
            <a:off x="4627563" y="2946400"/>
            <a:ext cx="1219200" cy="155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733800" y="2438400"/>
            <a:ext cx="1981200" cy="7683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US Emphasis On Energy Efficiency</a:t>
            </a:r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>
            <a:off x="5894388" y="4405313"/>
            <a:ext cx="1878012" cy="131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6858000" y="4537075"/>
            <a:ext cx="1905000" cy="330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Iraq/Iran War</a:t>
            </a:r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 flipH="1" flipV="1">
            <a:off x="6019800" y="2057400"/>
            <a:ext cx="533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419600" y="1736725"/>
            <a:ext cx="3200400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Saudi Arabia Increases Production</a:t>
            </a:r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 flipV="1">
            <a:off x="7239000" y="2743200"/>
            <a:ext cx="381000" cy="720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6858000" y="2403475"/>
            <a:ext cx="1254125" cy="330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Gulf War</a:t>
            </a:r>
          </a:p>
        </p:txBody>
      </p:sp>
      <p:sp>
        <p:nvSpPr>
          <p:cNvPr id="27667" name="Line 19"/>
          <p:cNvSpPr>
            <a:spLocks noChangeShapeType="1"/>
          </p:cNvSpPr>
          <p:nvPr/>
        </p:nvSpPr>
        <p:spPr bwMode="auto">
          <a:xfrm flipH="1" flipV="1">
            <a:off x="8153400" y="2687638"/>
            <a:ext cx="30480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7391400" y="3470275"/>
            <a:ext cx="1371600" cy="549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b="1">
                <a:effectLst>
                  <a:outerShdw blurRad="38100" dist="38100" dir="2700000" algn="tl">
                    <a:srgbClr val="C0C0C0"/>
                  </a:outerShdw>
                </a:effectLst>
              </a:rPr>
              <a:t>Import Cutbacks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1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27653" grpId="0" bld="series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2" grpId="0" animBg="1"/>
      <p:bldP spid="27663" grpId="0" animBg="1"/>
      <p:bldP spid="27664" grpId="0" animBg="1"/>
      <p:bldP spid="27665" grpId="0" animBg="1"/>
      <p:bldP spid="27666" grpId="0" animBg="1"/>
      <p:bldP spid="27667" grpId="0" animBg="1"/>
      <p:bldP spid="2766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DDFE3FA0-8337-4F12-8AC7-FB7BC324A852}" type="slidenum">
              <a:rPr lang="en-US"/>
              <a:pPr/>
              <a:t>13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800"/>
              <a:t>Competitive Environment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4000"/>
              <a:t>Substitute Products</a:t>
            </a:r>
          </a:p>
          <a:p>
            <a:pPr>
              <a:lnSpc>
                <a:spcPct val="65000"/>
              </a:lnSpc>
              <a:buFontTx/>
              <a:buNone/>
            </a:pPr>
            <a:endParaRPr lang="en-US" sz="4000"/>
          </a:p>
          <a:p>
            <a:r>
              <a:rPr lang="en-US" sz="4000"/>
              <a:t>Brand Competition</a:t>
            </a:r>
          </a:p>
          <a:p>
            <a:pPr>
              <a:lnSpc>
                <a:spcPct val="60000"/>
              </a:lnSpc>
              <a:buFontTx/>
              <a:buNone/>
            </a:pPr>
            <a:endParaRPr lang="en-US" sz="4000"/>
          </a:p>
          <a:p>
            <a:r>
              <a:rPr lang="en-US" sz="4000"/>
              <a:t>International       Competition</a:t>
            </a:r>
          </a:p>
        </p:txBody>
      </p:sp>
      <p:pic>
        <p:nvPicPr>
          <p:cNvPr id="29707" name="Picture 11" descr="j028596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362200"/>
            <a:ext cx="2100263" cy="21002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uiExpan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B833B299-CEF1-4C9C-8D8D-DF3383BE34ED}" type="slidenum">
              <a:rPr lang="en-US"/>
              <a:pPr/>
              <a:t>14</a:t>
            </a:fld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400"/>
              <a:t>Marketing Mix (4 P’s)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828800" y="1752600"/>
            <a:ext cx="2057400" cy="608013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Product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1828800" y="4038600"/>
            <a:ext cx="2057400" cy="608013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Place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6096000" y="1828800"/>
            <a:ext cx="2057400" cy="608013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Price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791200" y="4419600"/>
            <a:ext cx="2590800" cy="608013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Promotion</a:t>
            </a:r>
          </a:p>
        </p:txBody>
      </p:sp>
      <p:pic>
        <p:nvPicPr>
          <p:cNvPr id="30729" name="Picture 9" descr="j01748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514600"/>
            <a:ext cx="1981200" cy="1320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30" name="Picture 10" descr="j031554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590800"/>
            <a:ext cx="2057400" cy="1490663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31" name="Picture 11" descr="j014906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5126038"/>
            <a:ext cx="1905000" cy="127476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32" name="Picture 12" descr="j02160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4800600"/>
            <a:ext cx="1905000" cy="12573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0734" name="Picture 14" descr="j028958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048000"/>
            <a:ext cx="1262063" cy="1600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30735" name="Line 15"/>
          <p:cNvSpPr>
            <a:spLocks noChangeShapeType="1"/>
          </p:cNvSpPr>
          <p:nvPr/>
        </p:nvSpPr>
        <p:spPr bwMode="auto">
          <a:xfrm flipV="1">
            <a:off x="3886200" y="3886200"/>
            <a:ext cx="457200" cy="152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3810000" y="2362200"/>
            <a:ext cx="5334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 flipV="1">
            <a:off x="5562600" y="2438400"/>
            <a:ext cx="5334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d-ID"/>
          </a:p>
        </p:txBody>
      </p:sp>
      <p:sp>
        <p:nvSpPr>
          <p:cNvPr id="30738" name="Line 18"/>
          <p:cNvSpPr>
            <a:spLocks noChangeShapeType="1"/>
          </p:cNvSpPr>
          <p:nvPr/>
        </p:nvSpPr>
        <p:spPr bwMode="auto">
          <a:xfrm>
            <a:off x="5181600" y="4648200"/>
            <a:ext cx="6096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/>
          <a:lstStyle/>
          <a:p>
            <a:endParaRPr lang="id-ID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30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0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30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animBg="1"/>
      <p:bldP spid="30726" grpId="0" animBg="1"/>
      <p:bldP spid="30727" grpId="0" animBg="1"/>
      <p:bldP spid="30728" grpId="0" animBg="1"/>
      <p:bldP spid="30735" grpId="0" animBg="1"/>
      <p:bldP spid="30736" grpId="0" animBg="1"/>
      <p:bldP spid="30737" grpId="0" animBg="1"/>
      <p:bldP spid="3073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264F39D1-66A5-4551-9367-AC27C8B282E7}" type="slidenum">
              <a:rPr lang="en-US"/>
              <a:pPr/>
              <a:t>15</a:t>
            </a:fld>
            <a:endParaRPr lang="en-US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Product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Good, Service, Idea To Fill Need Or Want</a:t>
            </a:r>
          </a:p>
          <a:p>
            <a:pPr>
              <a:lnSpc>
                <a:spcPct val="50000"/>
              </a:lnSpc>
              <a:buFontTx/>
              <a:buNone/>
            </a:pPr>
            <a:endParaRPr lang="en-US"/>
          </a:p>
          <a:p>
            <a:pPr>
              <a:lnSpc>
                <a:spcPct val="50000"/>
              </a:lnSpc>
              <a:buFontTx/>
              <a:buNone/>
            </a:pPr>
            <a:endParaRPr lang="en-US"/>
          </a:p>
          <a:p>
            <a:pPr>
              <a:lnSpc>
                <a:spcPct val="50000"/>
              </a:lnSpc>
              <a:buFontTx/>
              <a:buNone/>
            </a:pPr>
            <a:endParaRPr lang="en-US"/>
          </a:p>
          <a:p>
            <a:r>
              <a:rPr lang="en-US"/>
              <a:t>Product Differentiation</a:t>
            </a:r>
          </a:p>
        </p:txBody>
      </p:sp>
      <p:pic>
        <p:nvPicPr>
          <p:cNvPr id="32774" name="Picture 6" descr="j02999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76938" y="2505075"/>
            <a:ext cx="2938462" cy="26765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519ABD4F-0F4F-4A91-BA28-7FA79504299B}" type="slidenum">
              <a:rPr lang="en-US"/>
              <a:pPr/>
              <a:t>16</a:t>
            </a:fld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VHS Vs. DVD Rental</a:t>
            </a:r>
          </a:p>
        </p:txBody>
      </p:sp>
      <p:graphicFrame>
        <p:nvGraphicFramePr>
          <p:cNvPr id="63493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1371600" y="1524000"/>
          <a:ext cx="75438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4" name="Chart" r:id="rId3" imgW="7543800" imgH="4267200" progId="MSGraph.Chart.8">
                  <p:embed followColorScheme="full"/>
                </p:oleObj>
              </mc:Choice>
              <mc:Fallback>
                <p:oleObj name="Chart" r:id="rId3" imgW="7543800" imgH="4267200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524000"/>
                        <a:ext cx="7543800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752600" y="5867400"/>
            <a:ext cx="4800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/>
              <a:t>Source: Video Software Dealers Association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3493" grpId="0" uiExpand="1" bld="series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A4886B7E-B248-42CE-BE6C-D18AAA8D9B57}" type="slidenum">
              <a:rPr lang="en-US"/>
              <a:pPr/>
              <a:t>17</a:t>
            </a:fld>
            <a:endParaRPr lang="en-US"/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Price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Price Must Create Profit By:</a:t>
            </a:r>
          </a:p>
          <a:p>
            <a:pPr lvl="1"/>
            <a:r>
              <a:rPr lang="en-US"/>
              <a:t>Covering Costs</a:t>
            </a:r>
          </a:p>
          <a:p>
            <a:pPr lvl="1"/>
            <a:r>
              <a:rPr lang="en-US"/>
              <a:t>Attract Customers</a:t>
            </a:r>
          </a:p>
          <a:p>
            <a:r>
              <a:rPr lang="en-US"/>
              <a:t>High-Low Strategy</a:t>
            </a:r>
          </a:p>
          <a:p>
            <a:pPr lvl="1"/>
            <a:r>
              <a:rPr lang="en-US"/>
              <a:t>Low = Large Sales Volume</a:t>
            </a:r>
          </a:p>
          <a:p>
            <a:pPr lvl="1"/>
            <a:r>
              <a:rPr lang="en-US"/>
              <a:t>High = Greater Profit Per Unit Sold</a:t>
            </a:r>
          </a:p>
        </p:txBody>
      </p:sp>
      <p:pic>
        <p:nvPicPr>
          <p:cNvPr id="33804" name="Picture 12" descr="j03045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2286000"/>
            <a:ext cx="2438400" cy="167005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uiExpand="1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13E833EF-CD37-419F-B793-0ACAB35FD5CB}" type="slidenum">
              <a:rPr lang="en-US"/>
              <a:pPr/>
              <a:t>18</a:t>
            </a:fld>
            <a:endParaRPr lang="en-US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Place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/>
              <a:t>Getting Product From Producer To Consumer</a:t>
            </a:r>
          </a:p>
          <a:p>
            <a:pPr>
              <a:lnSpc>
                <a:spcPct val="110000"/>
              </a:lnSpc>
              <a:buFontTx/>
              <a:buNone/>
            </a:pP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Decisions Include:</a:t>
            </a:r>
          </a:p>
          <a:p>
            <a:pPr lvl="1">
              <a:lnSpc>
                <a:spcPct val="110000"/>
              </a:lnSpc>
            </a:pPr>
            <a:r>
              <a:rPr lang="en-US"/>
              <a:t>Storage</a:t>
            </a:r>
          </a:p>
          <a:p>
            <a:pPr lvl="1">
              <a:lnSpc>
                <a:spcPct val="110000"/>
              </a:lnSpc>
            </a:pPr>
            <a:r>
              <a:rPr lang="en-US"/>
              <a:t>Mode Of Transportation</a:t>
            </a:r>
          </a:p>
        </p:txBody>
      </p:sp>
      <p:pic>
        <p:nvPicPr>
          <p:cNvPr id="34821" name="Picture 5" descr="j01851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4200" y="2286000"/>
            <a:ext cx="1843088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uiExpand="1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6822D87F-7AE2-44F3-B656-F12D1CA1EFF7}" type="slidenum">
              <a:rPr lang="en-US"/>
              <a:pPr/>
              <a:t>19</a:t>
            </a:fld>
            <a:endParaRPr lang="en-US"/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6934200" y="23622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35859" name="AutoShape 19"/>
          <p:cNvSpPr>
            <a:spLocks noChangeArrowheads="1"/>
          </p:cNvSpPr>
          <p:nvPr/>
        </p:nvSpPr>
        <p:spPr bwMode="auto">
          <a:xfrm>
            <a:off x="6934200" y="33528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35860" name="AutoShape 20"/>
          <p:cNvSpPr>
            <a:spLocks noChangeArrowheads="1"/>
          </p:cNvSpPr>
          <p:nvPr/>
        </p:nvSpPr>
        <p:spPr bwMode="auto">
          <a:xfrm>
            <a:off x="6934200" y="4419600"/>
            <a:ext cx="838200" cy="685800"/>
          </a:xfrm>
          <a:prstGeom prst="downArrow">
            <a:avLst>
              <a:gd name="adj1" fmla="val 50000"/>
              <a:gd name="adj2" fmla="val 25000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/>
              <a:t>Channels Of Distribution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1524000" y="1905000"/>
            <a:ext cx="2286000" cy="547688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Producer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4038600" y="1905000"/>
            <a:ext cx="2057400" cy="547688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Producer</a:t>
            </a:r>
          </a:p>
        </p:txBody>
      </p:sp>
      <p:sp>
        <p:nvSpPr>
          <p:cNvPr id="35847" name="Text Box 7"/>
          <p:cNvSpPr txBox="1">
            <a:spLocks noChangeArrowheads="1"/>
          </p:cNvSpPr>
          <p:nvPr/>
        </p:nvSpPr>
        <p:spPr bwMode="auto">
          <a:xfrm>
            <a:off x="6324600" y="1905000"/>
            <a:ext cx="2057400" cy="547688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Producer</a:t>
            </a:r>
          </a:p>
        </p:txBody>
      </p:sp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1600200" y="5029200"/>
            <a:ext cx="2133600" cy="517525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Consumer</a:t>
            </a:r>
          </a:p>
        </p:txBody>
      </p:sp>
      <p:sp>
        <p:nvSpPr>
          <p:cNvPr id="35849" name="Text Box 9"/>
          <p:cNvSpPr txBox="1">
            <a:spLocks noChangeArrowheads="1"/>
          </p:cNvSpPr>
          <p:nvPr/>
        </p:nvSpPr>
        <p:spPr bwMode="auto">
          <a:xfrm>
            <a:off x="3962400" y="5105400"/>
            <a:ext cx="2057400" cy="517525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Consumer</a:t>
            </a:r>
          </a:p>
        </p:txBody>
      </p: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6324600" y="5105400"/>
            <a:ext cx="2057400" cy="517525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Consumer</a:t>
            </a:r>
          </a:p>
        </p:txBody>
      </p:sp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2286000" y="2438400"/>
            <a:ext cx="838200" cy="2590800"/>
          </a:xfrm>
          <a:prstGeom prst="downArrow">
            <a:avLst>
              <a:gd name="adj1" fmla="val 50000"/>
              <a:gd name="adj2" fmla="val 77273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4648200" y="2438400"/>
            <a:ext cx="838200" cy="1066800"/>
          </a:xfrm>
          <a:prstGeom prst="downArrow">
            <a:avLst>
              <a:gd name="adj1" fmla="val 50000"/>
              <a:gd name="adj2" fmla="val 31818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4114800" y="3505200"/>
            <a:ext cx="2057400" cy="547688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Retailer</a:t>
            </a:r>
          </a:p>
        </p:txBody>
      </p:sp>
      <p:sp>
        <p:nvSpPr>
          <p:cNvPr id="35855" name="AutoShape 15"/>
          <p:cNvSpPr>
            <a:spLocks noChangeArrowheads="1"/>
          </p:cNvSpPr>
          <p:nvPr/>
        </p:nvSpPr>
        <p:spPr bwMode="auto">
          <a:xfrm>
            <a:off x="4648200" y="4073525"/>
            <a:ext cx="838200" cy="1031875"/>
          </a:xfrm>
          <a:prstGeom prst="downArrow">
            <a:avLst>
              <a:gd name="adj1" fmla="val 50000"/>
              <a:gd name="adj2" fmla="val 3077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id-ID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6324600" y="3048000"/>
            <a:ext cx="2209800" cy="485775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Wholesaler</a:t>
            </a:r>
          </a:p>
        </p:txBody>
      </p: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6324600" y="4038600"/>
            <a:ext cx="2057400" cy="547688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Retailer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1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10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6" grpId="0" animBg="1"/>
      <p:bldP spid="35859" grpId="0" animBg="1"/>
      <p:bldP spid="35860" grpId="0" animBg="1"/>
      <p:bldP spid="35845" grpId="0" animBg="1"/>
      <p:bldP spid="35846" grpId="0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4" grpId="0" animBg="1"/>
      <p:bldP spid="35855" grpId="0" animBg="1"/>
      <p:bldP spid="35857" grpId="0" animBg="1"/>
      <p:bldP spid="3585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9C8DCC9C-5BBA-40CE-841D-904F9C3EE02E}" type="slidenum">
              <a:rPr lang="en-US"/>
              <a:pPr/>
              <a:t>2</a:t>
            </a:fld>
            <a:endParaRPr lang="en-US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7620000" cy="16764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/>
              <a:t>Part Three: Understanding Principles of Marketing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981200"/>
            <a:ext cx="7543800" cy="4267200"/>
          </a:xfrm>
          <a:ln/>
        </p:spPr>
        <p:txBody>
          <a:bodyPr/>
          <a:lstStyle/>
          <a:p>
            <a:pPr marL="685800" indent="-685800">
              <a:lnSpc>
                <a:spcPct val="90000"/>
              </a:lnSpc>
              <a:buFontTx/>
              <a:buAutoNum type="arabicPeriod" startAt="10"/>
            </a:pPr>
            <a:r>
              <a:rPr lang="en-US">
                <a:solidFill>
                  <a:srgbClr val="FF0000"/>
                </a:solidFill>
              </a:rPr>
              <a:t>Understanding Market Processes And Consumer Behavior</a:t>
            </a:r>
          </a:p>
          <a:p>
            <a:pPr marL="685800" indent="-685800">
              <a:lnSpc>
                <a:spcPct val="90000"/>
              </a:lnSpc>
              <a:buFontTx/>
              <a:buAutoNum type="arabicPeriod" startAt="10"/>
            </a:pPr>
            <a:r>
              <a:rPr lang="en-US"/>
              <a:t>Developing And Pricing Products</a:t>
            </a:r>
          </a:p>
          <a:p>
            <a:pPr marL="685800" indent="-685800">
              <a:lnSpc>
                <a:spcPct val="90000"/>
              </a:lnSpc>
              <a:buFontTx/>
              <a:buAutoNum type="arabicPeriod" startAt="10"/>
            </a:pPr>
            <a:r>
              <a:rPr lang="en-US"/>
              <a:t>Distributing Products</a:t>
            </a:r>
          </a:p>
          <a:p>
            <a:pPr marL="685800" indent="-685800">
              <a:lnSpc>
                <a:spcPct val="90000"/>
              </a:lnSpc>
              <a:buFontTx/>
              <a:buAutoNum type="arabicPeriod" startAt="10"/>
            </a:pPr>
            <a:r>
              <a:rPr lang="en-US"/>
              <a:t>Promoting Products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26650A88-F3E5-4494-BAB3-5D6BD6CC2F55}" type="slidenum">
              <a:rPr lang="en-US"/>
              <a:pPr/>
              <a:t>20</a:t>
            </a:fld>
            <a:endParaRPr lang="en-US"/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Promotion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Communicate Information</a:t>
            </a:r>
          </a:p>
          <a:p>
            <a:r>
              <a:rPr lang="en-US"/>
              <a:t>Tools:</a:t>
            </a:r>
          </a:p>
          <a:p>
            <a:pPr lvl="1"/>
            <a:r>
              <a:rPr lang="en-US"/>
              <a:t>Advertising</a:t>
            </a:r>
          </a:p>
          <a:p>
            <a:pPr lvl="1"/>
            <a:r>
              <a:rPr lang="en-US"/>
              <a:t>Personal Selling</a:t>
            </a:r>
          </a:p>
          <a:p>
            <a:pPr lvl="1"/>
            <a:r>
              <a:rPr lang="en-US"/>
              <a:t>Sales Promotion</a:t>
            </a:r>
          </a:p>
          <a:p>
            <a:pPr lvl="1"/>
            <a:r>
              <a:rPr lang="en-US"/>
              <a:t>Public Relations</a:t>
            </a:r>
          </a:p>
        </p:txBody>
      </p:sp>
      <p:pic>
        <p:nvPicPr>
          <p:cNvPr id="37895" name="Picture 7" descr="j01748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2438400"/>
            <a:ext cx="2590800" cy="17272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CBC03606-4022-446C-B6F0-3E1F191351DD}" type="slidenum">
              <a:rPr lang="en-US"/>
              <a:pPr/>
              <a:t>21</a:t>
            </a:fld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620000" cy="1143000"/>
          </a:xfrm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/>
              <a:t>Web Effect On</a:t>
            </a:r>
            <a:br>
              <a:rPr lang="en-US" sz="4800"/>
            </a:br>
            <a:r>
              <a:rPr lang="en-US" sz="4800"/>
              <a:t>Media Shopping</a:t>
            </a:r>
          </a:p>
        </p:txBody>
      </p:sp>
      <p:graphicFrame>
        <p:nvGraphicFramePr>
          <p:cNvPr id="65541" name="Object 5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865188" y="1981200"/>
          <a:ext cx="8126412" cy="432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2" name="Chart" r:id="rId3" imgW="7600950" imgH="4048125" progId="MSGraph.Chart.8">
                  <p:embed followColorScheme="full"/>
                </p:oleObj>
              </mc:Choice>
              <mc:Fallback>
                <p:oleObj name="Chart" r:id="rId3" imgW="7600950" imgH="4048125" progId="MSGraph.Chart.8">
                  <p:embed followColorScheme="full"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5188" y="1981200"/>
                        <a:ext cx="8126412" cy="432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724400" y="1447800"/>
            <a:ext cx="4267200" cy="84455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What’s the biggest way the Web has changed how you shop for media?</a:t>
            </a:r>
          </a:p>
        </p:txBody>
      </p:sp>
      <p:sp>
        <p:nvSpPr>
          <p:cNvPr id="65543" name="Text Box 7"/>
          <p:cNvSpPr txBox="1">
            <a:spLocks noChangeArrowheads="1"/>
          </p:cNvSpPr>
          <p:nvPr/>
        </p:nvSpPr>
        <p:spPr bwMode="auto">
          <a:xfrm>
            <a:off x="1295400" y="6262688"/>
            <a:ext cx="44958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/>
              <a:t>Source: “Add To Cart” </a:t>
            </a:r>
            <a:r>
              <a:rPr lang="en-US" sz="800" u="sng"/>
              <a:t>Wired</a:t>
            </a:r>
            <a:r>
              <a:rPr lang="en-US" sz="800"/>
              <a:t>, 10/04, p. 70.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6554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CFCABAEB-B7CC-4C7B-B6EA-847ED5F6D19D}" type="slidenum">
              <a:rPr lang="en-US"/>
              <a:pPr/>
              <a:t>22</a:t>
            </a:fld>
            <a:endParaRPr lang="en-US"/>
          </a:p>
        </p:txBody>
      </p:sp>
      <p:pic>
        <p:nvPicPr>
          <p:cNvPr id="38918" name="Picture 6" descr="j0309040"/>
          <p:cNvPicPr>
            <a:picLocks noChangeAspect="1" noChangeArrowheads="1"/>
          </p:cNvPicPr>
          <p:nvPr/>
        </p:nvPicPr>
        <p:blipFill>
          <a:blip r:embed="rId2">
            <a:lum bright="66000" contrast="-72000"/>
          </a:blip>
          <a:srcRect/>
          <a:stretch>
            <a:fillRect/>
          </a:stretch>
        </p:blipFill>
        <p:spPr bwMode="auto">
          <a:xfrm>
            <a:off x="1371600" y="1524000"/>
            <a:ext cx="7391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Target Market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391400" cy="4267200"/>
          </a:xfrm>
          <a:noFill/>
          <a:ln/>
        </p:spPr>
        <p:txBody>
          <a:bodyPr/>
          <a:lstStyle/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Target Market- Group With Similar Needs/Wants</a:t>
            </a:r>
          </a:p>
          <a:p>
            <a:pPr algn="ctr">
              <a:lnSpc>
                <a:spcPct val="65000"/>
              </a:lnSpc>
              <a:buFontTx/>
              <a:buNone/>
            </a:pPr>
            <a:endParaRPr lang="en-US" sz="400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n-US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Product Positioning- According To Consumers’ Perception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B067D953-DE2D-4F05-A402-2B2D650CB67E}" type="slidenum">
              <a:rPr lang="en-US"/>
              <a:pPr/>
              <a:t>23</a:t>
            </a:fld>
            <a:endParaRPr lang="en-US"/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/>
              <a:t>Market </a:t>
            </a:r>
            <a:br>
              <a:rPr lang="en-US" sz="4800"/>
            </a:br>
            <a:r>
              <a:rPr lang="en-US" sz="4800"/>
              <a:t>Segmentation Variables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Geographic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 algn="ctr">
              <a:lnSpc>
                <a:spcPct val="90000"/>
              </a:lnSpc>
            </a:pPr>
            <a:r>
              <a:rPr lang="en-US"/>
              <a:t>Demographic</a:t>
            </a:r>
          </a:p>
          <a:p>
            <a:pPr algn="ctr">
              <a:lnSpc>
                <a:spcPct val="70000"/>
              </a:lnSpc>
              <a:buFontTx/>
              <a:buNone/>
            </a:pPr>
            <a:endParaRPr lang="en-US"/>
          </a:p>
          <a:p>
            <a:pPr algn="ctr">
              <a:lnSpc>
                <a:spcPct val="90000"/>
              </a:lnSpc>
            </a:pPr>
            <a:r>
              <a:rPr lang="en-US"/>
              <a:t>Psychographic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US"/>
          </a:p>
          <a:p>
            <a:pPr algn="r">
              <a:lnSpc>
                <a:spcPct val="90000"/>
              </a:lnSpc>
            </a:pPr>
            <a:r>
              <a:rPr lang="en-US"/>
              <a:t>Behavioral</a:t>
            </a:r>
          </a:p>
        </p:txBody>
      </p:sp>
      <p:pic>
        <p:nvPicPr>
          <p:cNvPr id="39940" name="Picture 4" descr="j03094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600200"/>
            <a:ext cx="1600200" cy="1066800"/>
          </a:xfrm>
          <a:prstGeom prst="rect">
            <a:avLst/>
          </a:prstGeom>
          <a:noFill/>
        </p:spPr>
      </p:pic>
      <p:pic>
        <p:nvPicPr>
          <p:cNvPr id="39941" name="Picture 5" descr="j02849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2286000"/>
            <a:ext cx="1165225" cy="1752600"/>
          </a:xfrm>
          <a:prstGeom prst="rect">
            <a:avLst/>
          </a:prstGeom>
          <a:noFill/>
        </p:spPr>
      </p:pic>
      <p:pic>
        <p:nvPicPr>
          <p:cNvPr id="39942" name="Picture 6" descr="j02554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3124200"/>
            <a:ext cx="1039813" cy="1600200"/>
          </a:xfrm>
          <a:prstGeom prst="rect">
            <a:avLst/>
          </a:prstGeom>
          <a:noFill/>
        </p:spPr>
      </p:pic>
      <p:pic>
        <p:nvPicPr>
          <p:cNvPr id="39946" name="Picture 10" descr="j030925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572000"/>
            <a:ext cx="1752600" cy="11779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09D41947-7ED7-4DCF-9146-3C48B2310A58}" type="slidenum">
              <a:rPr lang="en-US"/>
              <a:pPr/>
              <a:t>24</a:t>
            </a:fld>
            <a:endParaRPr lang="en-US"/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400"/>
              <a:t>Geographic Variables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Places Consumers Reside</a:t>
            </a:r>
          </a:p>
          <a:p>
            <a:r>
              <a:rPr lang="en-US"/>
              <a:t>Countries &gt; Neighborhoods</a:t>
            </a:r>
          </a:p>
          <a:p>
            <a:r>
              <a:rPr lang="en-US"/>
              <a:t>Water = Boats</a:t>
            </a:r>
          </a:p>
          <a:p>
            <a:r>
              <a:rPr lang="en-US"/>
              <a:t>Mountains/Rural = Four-Wheel Drive Vehicles</a:t>
            </a:r>
          </a:p>
          <a:p>
            <a:r>
              <a:rPr lang="en-US"/>
              <a:t>Urban Area = Designer Clothing</a:t>
            </a:r>
          </a:p>
          <a:p>
            <a:endParaRPr lang="en-US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62EA0EBB-B9C7-49B6-996F-1F033100E330}" type="slidenum">
              <a:rPr lang="en-US"/>
              <a:pPr/>
              <a:t>25</a:t>
            </a:fld>
            <a:endParaRPr lang="en-US"/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800"/>
              <a:t>Demographic Variables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ln/>
        </p:spPr>
        <p:txBody>
          <a:bodyPr/>
          <a:lstStyle/>
          <a:p>
            <a:r>
              <a:rPr lang="en-US" sz="3600"/>
              <a:t>Age</a:t>
            </a:r>
          </a:p>
          <a:p>
            <a:r>
              <a:rPr lang="en-US" sz="3600"/>
              <a:t>Income</a:t>
            </a:r>
          </a:p>
          <a:p>
            <a:r>
              <a:rPr lang="en-US" sz="3600"/>
              <a:t>Gender</a:t>
            </a:r>
          </a:p>
          <a:p>
            <a:r>
              <a:rPr lang="en-US" sz="3600"/>
              <a:t>Ethnic Background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>
          <a:ln/>
        </p:spPr>
        <p:txBody>
          <a:bodyPr/>
          <a:lstStyle/>
          <a:p>
            <a:r>
              <a:rPr lang="en-US" sz="3600"/>
              <a:t>Marital Status</a:t>
            </a:r>
          </a:p>
          <a:p>
            <a:r>
              <a:rPr lang="en-US" sz="3600"/>
              <a:t>Race</a:t>
            </a:r>
          </a:p>
          <a:p>
            <a:r>
              <a:rPr lang="en-US" sz="3600"/>
              <a:t>Religion</a:t>
            </a:r>
          </a:p>
          <a:p>
            <a:r>
              <a:rPr lang="en-US" sz="3600"/>
              <a:t>Social Class</a:t>
            </a:r>
          </a:p>
          <a:p>
            <a:r>
              <a:rPr lang="en-US" sz="3600"/>
              <a:t>Others?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19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19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19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 animBg="1"/>
      <p:bldP spid="41988" grpId="0" uiExpand="1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05A416F5-0994-4392-B5A4-5299DB76DF6E}" type="slidenum">
              <a:rPr lang="en-US"/>
              <a:pPr/>
              <a:t>26</a:t>
            </a:fld>
            <a:endParaRPr lang="en-US"/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800"/>
              <a:t>Psychographic Variables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Lifestyle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/>
          </a:p>
          <a:p>
            <a:r>
              <a:rPr lang="en-US"/>
              <a:t>Interests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/>
          </a:p>
          <a:p>
            <a:r>
              <a:rPr lang="en-US"/>
              <a:t>Attitudes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/>
          </a:p>
          <a:p>
            <a:r>
              <a:rPr lang="en-US"/>
              <a:t>Can Be Changed By     Marketing Efforts</a:t>
            </a:r>
          </a:p>
          <a:p>
            <a:endParaRPr lang="en-US"/>
          </a:p>
        </p:txBody>
      </p:sp>
      <p:pic>
        <p:nvPicPr>
          <p:cNvPr id="44036" name="Picture 4" descr="j02009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1981200"/>
            <a:ext cx="1930400" cy="28956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uiExpand="1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18CCE470-0F9E-4D3E-894E-C789BDA298B8}" type="slidenum">
              <a:rPr lang="en-US"/>
              <a:pPr/>
              <a:t>27</a:t>
            </a:fld>
            <a:endParaRPr lang="en-US"/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400"/>
              <a:t>Behavioral Variables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Ways In Which Product/Service Is Used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/>
          </a:p>
          <a:p>
            <a:r>
              <a:rPr lang="en-US"/>
              <a:t>Benefits Expected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/>
          </a:p>
          <a:p>
            <a:r>
              <a:rPr lang="en-US"/>
              <a:t>Reasons For Purchase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/>
          </a:p>
          <a:p>
            <a:r>
              <a:rPr lang="en-US"/>
              <a:t>Brand Loyalty vs. Switcher</a:t>
            </a:r>
          </a:p>
        </p:txBody>
      </p:sp>
      <p:pic>
        <p:nvPicPr>
          <p:cNvPr id="45072" name="Picture 16" descr="j01779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2133600"/>
            <a:ext cx="25146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5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A6AAB981-46CC-44B1-8817-0E1E12BFB684}" type="slidenum">
              <a:rPr lang="en-US"/>
              <a:pPr/>
              <a:t>28</a:t>
            </a:fld>
            <a:endParaRPr lang="en-US"/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Marketing Research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Study Consumer     Needs/Wants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Determine Ways                 Sellers Can Satisfy Needs/Wants</a:t>
            </a:r>
          </a:p>
        </p:txBody>
      </p:sp>
      <p:pic>
        <p:nvPicPr>
          <p:cNvPr id="46088" name="Picture 8" descr="j01788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2057400"/>
            <a:ext cx="2062163" cy="3124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uiExpand="1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6BF3ADFD-2DBC-4869-958B-329FB126B26B}" type="slidenum">
              <a:rPr lang="en-US"/>
              <a:pPr/>
              <a:t>29</a:t>
            </a:fld>
            <a:endParaRPr lang="en-US"/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/>
              <a:t>Marketing Research</a:t>
            </a:r>
            <a:br>
              <a:rPr lang="en-US" sz="4800"/>
            </a:br>
            <a:r>
              <a:rPr lang="en-US" sz="4800"/>
              <a:t>&amp; Process</a:t>
            </a:r>
          </a:p>
        </p:txBody>
      </p:sp>
      <p:graphicFrame>
        <p:nvGraphicFramePr>
          <p:cNvPr id="47112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1981200" y="1593850"/>
          <a:ext cx="5715000" cy="461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3" name="Image" r:id="rId3" imgW="4307801" imgH="3481821" progId="">
                  <p:embed/>
                </p:oleObj>
              </mc:Choice>
              <mc:Fallback>
                <p:oleObj name="Image" r:id="rId3" imgW="4307801" imgH="3481821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593850"/>
                        <a:ext cx="5715000" cy="4618038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/>
              <a:t>10-</a:t>
            </a:r>
            <a:fld id="{9B016453-DA9D-40A5-A65A-6C29689FB236}" type="slidenum">
              <a:rPr lang="en-US"/>
              <a:pPr/>
              <a:t>3</a:t>
            </a:fld>
            <a:endParaRPr lang="en-US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3429000"/>
          </a:xfrm>
        </p:spPr>
        <p:txBody>
          <a:bodyPr/>
          <a:lstStyle/>
          <a:p>
            <a:pPr>
              <a:lnSpc>
                <a:spcPct val="60000"/>
              </a:lnSpc>
            </a:pPr>
            <a:r>
              <a:rPr lang="en-US" sz="13500">
                <a:solidFill>
                  <a:srgbClr val="3366FF"/>
                </a:solidFill>
              </a:rPr>
              <a:t>Chapter</a:t>
            </a:r>
            <a:r>
              <a:rPr lang="en-US" sz="34700"/>
              <a:t> </a:t>
            </a:r>
            <a:br>
              <a:rPr lang="en-US" sz="34700"/>
            </a:br>
            <a:r>
              <a:rPr lang="en-US" sz="19700">
                <a:latin typeface="Times New Roman" charset="0"/>
              </a:rPr>
              <a:t>10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4400" y="4495800"/>
            <a:ext cx="7543800" cy="1600200"/>
          </a:xfrm>
          <a:solidFill>
            <a:srgbClr val="FFFF00"/>
          </a:solidFill>
          <a:ln w="38100"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>
                <a:effectLst>
                  <a:outerShdw blurRad="38100" dist="38100" dir="2700000" algn="tl">
                    <a:srgbClr val="FFFFFF"/>
                  </a:outerShdw>
                </a:effectLst>
              </a:rPr>
              <a:t>Understanding Marketing Processes and Consumer Behavior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1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195440FC-BD65-4D3A-A304-1FC308BFDF08}" type="slidenum">
              <a:rPr lang="en-US"/>
              <a:pPr/>
              <a:t>30</a:t>
            </a:fld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Research Process</a:t>
            </a:r>
          </a:p>
        </p:txBody>
      </p:sp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524000" y="1828800"/>
            <a:ext cx="3048000" cy="47625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Study Situation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2362200" y="2819400"/>
            <a:ext cx="2667000" cy="47625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Select Method</a:t>
            </a: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3276600" y="3657600"/>
            <a:ext cx="2667000" cy="47625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Collect Data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4343400" y="4572000"/>
            <a:ext cx="2667000" cy="47625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Analyze Data</a:t>
            </a:r>
          </a:p>
        </p:txBody>
      </p:sp>
      <p:sp>
        <p:nvSpPr>
          <p:cNvPr id="50185" name="Text Box 9"/>
          <p:cNvSpPr txBox="1">
            <a:spLocks noChangeArrowheads="1"/>
          </p:cNvSpPr>
          <p:nvPr/>
        </p:nvSpPr>
        <p:spPr bwMode="auto">
          <a:xfrm>
            <a:off x="5943600" y="5486400"/>
            <a:ext cx="2895600" cy="476250"/>
          </a:xfrm>
          <a:prstGeom prst="rect">
            <a:avLst/>
          </a:prstGeom>
          <a:solidFill>
            <a:srgbClr val="FF9900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effectLst>
                  <a:outerShdw blurRad="38100" dist="38100" dir="2700000" algn="tl">
                    <a:srgbClr val="FFFFFF"/>
                  </a:outerShdw>
                </a:effectLst>
              </a:rPr>
              <a:t>Prepare Report</a:t>
            </a:r>
          </a:p>
        </p:txBody>
      </p:sp>
      <p:sp>
        <p:nvSpPr>
          <p:cNvPr id="50186" name="AutoShape 10"/>
          <p:cNvSpPr>
            <a:spLocks noChangeArrowheads="1"/>
          </p:cNvSpPr>
          <p:nvPr/>
        </p:nvSpPr>
        <p:spPr bwMode="auto">
          <a:xfrm rot="10800000" flipH="1">
            <a:off x="1676400" y="2362200"/>
            <a:ext cx="6858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0188" name="AutoShape 12"/>
          <p:cNvSpPr>
            <a:spLocks noChangeArrowheads="1"/>
          </p:cNvSpPr>
          <p:nvPr/>
        </p:nvSpPr>
        <p:spPr bwMode="auto">
          <a:xfrm rot="10800000" flipH="1">
            <a:off x="2590800" y="3352800"/>
            <a:ext cx="6858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0189" name="AutoShape 13"/>
          <p:cNvSpPr>
            <a:spLocks noChangeArrowheads="1"/>
          </p:cNvSpPr>
          <p:nvPr/>
        </p:nvSpPr>
        <p:spPr bwMode="auto">
          <a:xfrm rot="10800000" flipH="1">
            <a:off x="3657600" y="4191000"/>
            <a:ext cx="6858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 rot="10800000" flipH="1">
            <a:off x="5257800" y="5105400"/>
            <a:ext cx="685800" cy="838200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 animBg="1"/>
      <p:bldP spid="50182" grpId="0" animBg="1"/>
      <p:bldP spid="50183" grpId="0" animBg="1"/>
      <p:bldP spid="50184" grpId="0" animBg="1"/>
      <p:bldP spid="50185" grpId="0" animBg="1"/>
      <p:bldP spid="50186" grpId="0" animBg="1"/>
      <p:bldP spid="50188" grpId="0" animBg="1"/>
      <p:bldP spid="50189" grpId="0" animBg="1"/>
      <p:bldP spid="5019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C09B5355-8203-4D91-ACF0-6442BFD2B2AD}" type="slidenum">
              <a:rPr lang="en-US"/>
              <a:pPr/>
              <a:t>31</a:t>
            </a:fld>
            <a:endParaRPr lang="en-US"/>
          </a:p>
        </p:txBody>
      </p:sp>
      <p:pic>
        <p:nvPicPr>
          <p:cNvPr id="52241" name="Picture 17" descr="j0292116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</a:blip>
          <a:srcRect/>
          <a:stretch>
            <a:fillRect/>
          </a:stretch>
        </p:blipFill>
        <p:spPr bwMode="auto">
          <a:xfrm>
            <a:off x="5715000" y="3733800"/>
            <a:ext cx="1811338" cy="1547813"/>
          </a:xfrm>
          <a:prstGeom prst="rect">
            <a:avLst/>
          </a:prstGeom>
          <a:noFill/>
        </p:spPr>
      </p:pic>
      <p:pic>
        <p:nvPicPr>
          <p:cNvPr id="52237" name="Picture 13" descr="j0297565"/>
          <p:cNvPicPr>
            <a:picLocks noChangeAspect="1" noChangeArrowheads="1"/>
          </p:cNvPicPr>
          <p:nvPr/>
        </p:nvPicPr>
        <p:blipFill>
          <a:blip r:embed="rId3">
            <a:grayscl/>
            <a:biLevel thresh="50000"/>
          </a:blip>
          <a:srcRect/>
          <a:stretch>
            <a:fillRect/>
          </a:stretch>
        </p:blipFill>
        <p:spPr bwMode="auto">
          <a:xfrm>
            <a:off x="1524000" y="4495800"/>
            <a:ext cx="1809750" cy="1158875"/>
          </a:xfrm>
          <a:prstGeom prst="rect">
            <a:avLst/>
          </a:prstGeom>
          <a:noFill/>
        </p:spPr>
      </p:pic>
      <p:pic>
        <p:nvPicPr>
          <p:cNvPr id="52235" name="Picture 11" descr="j03556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1524000"/>
            <a:ext cx="1447800" cy="1482725"/>
          </a:xfrm>
          <a:prstGeom prst="rect">
            <a:avLst/>
          </a:prstGeom>
          <a:noFill/>
        </p:spPr>
      </p:pic>
      <p:pic>
        <p:nvPicPr>
          <p:cNvPr id="52233" name="Picture 9" descr="j02401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0200" y="1371600"/>
            <a:ext cx="1366838" cy="1820863"/>
          </a:xfrm>
          <a:prstGeom prst="rect">
            <a:avLst/>
          </a:prstGeom>
          <a:noFill/>
        </p:spPr>
      </p:pic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Research Methods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2209800" y="2438400"/>
            <a:ext cx="2667000" cy="547688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Observation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905000" y="5562600"/>
            <a:ext cx="2819400" cy="547688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Focus Group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5334000" y="5167313"/>
            <a:ext cx="3581400" cy="547687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Experimentation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5562600" y="2819400"/>
            <a:ext cx="2438400" cy="547688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Surveys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 animBg="1"/>
      <p:bldP spid="52230" grpId="0" animBg="1"/>
      <p:bldP spid="52231" grpId="0" animBg="1"/>
      <p:bldP spid="5223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62E06592-D75D-4991-85B1-7E2EF23158EC}" type="slidenum">
              <a:rPr lang="en-US"/>
              <a:pPr/>
              <a:t>32</a:t>
            </a:fld>
            <a:endParaRPr lang="en-US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/>
              <a:t>Influences On</a:t>
            </a:r>
            <a:br>
              <a:rPr lang="en-US" sz="4800"/>
            </a:br>
            <a:r>
              <a:rPr lang="en-US" sz="4800"/>
              <a:t>Consumer Behavior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80000"/>
              </a:lnSpc>
              <a:spcBef>
                <a:spcPct val="0"/>
              </a:spcBef>
            </a:pPr>
            <a:r>
              <a:rPr lang="en-US"/>
              <a:t>Psychological</a:t>
            </a:r>
          </a:p>
          <a:p>
            <a:r>
              <a:rPr lang="en-US"/>
              <a:t>Personal</a:t>
            </a:r>
          </a:p>
          <a:p>
            <a:r>
              <a:rPr lang="en-US"/>
              <a:t>Social</a:t>
            </a:r>
          </a:p>
          <a:p>
            <a:r>
              <a:rPr lang="en-US"/>
              <a:t>Cultural</a:t>
            </a:r>
          </a:p>
        </p:txBody>
      </p:sp>
      <p:pic>
        <p:nvPicPr>
          <p:cNvPr id="54276" name="Picture 4" descr="j02330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286000"/>
            <a:ext cx="2628900" cy="26939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uiExpand="1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1143AC45-0780-4D0C-BD8C-3D9F987EADD5}" type="slidenum">
              <a:rPr lang="en-US"/>
              <a:pPr/>
              <a:t>33</a:t>
            </a:fld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Buying Process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113" y="1524000"/>
            <a:ext cx="7964487" cy="453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E5FE4CE3-FE31-4B9B-B5A9-616CFB575FA4}" type="slidenum">
              <a:rPr lang="en-US"/>
              <a:pPr/>
              <a:t>34</a:t>
            </a:fld>
            <a:endParaRPr lang="en-US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6600"/>
              <a:t>Data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Warehousing- Collecting, Storing, &amp; Retrieving            Data</a:t>
            </a:r>
          </a:p>
          <a:p>
            <a:endParaRPr lang="en-US"/>
          </a:p>
          <a:p>
            <a:r>
              <a:rPr lang="en-US"/>
              <a:t>Mining- Searching,            Sifting, &amp; Reorganizing        Data</a:t>
            </a:r>
          </a:p>
        </p:txBody>
      </p:sp>
      <p:pic>
        <p:nvPicPr>
          <p:cNvPr id="58374" name="Picture 6" descr="j01748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2362200"/>
            <a:ext cx="1549400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E54A3E35-D829-48C2-87B9-0BBC22D502BF}" type="slidenum">
              <a:rPr lang="en-US"/>
              <a:pPr/>
              <a:t>35</a:t>
            </a:fld>
            <a:endParaRPr lang="en-US"/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800"/>
              <a:t>Organizational Markets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Industrial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Reseller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Government/Institutional</a:t>
            </a:r>
          </a:p>
        </p:txBody>
      </p:sp>
      <p:pic>
        <p:nvPicPr>
          <p:cNvPr id="59397" name="Picture 5" descr="j0201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1752600"/>
            <a:ext cx="3124200" cy="2082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93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9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uiExpand="1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20E4D5B5-65B8-4986-9C86-A58DBD78C74D}" type="slidenum">
              <a:rPr lang="en-US"/>
              <a:pPr/>
              <a:t>36</a:t>
            </a:fld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 dirty="0"/>
              <a:t>Buying Behavior- Organizational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Buyer Differences</a:t>
            </a:r>
          </a:p>
          <a:p>
            <a:pPr lvl="1"/>
            <a:r>
              <a:rPr lang="en-US"/>
              <a:t>Professional</a:t>
            </a:r>
          </a:p>
          <a:p>
            <a:pPr lvl="1"/>
            <a:r>
              <a:rPr lang="en-US"/>
              <a:t>Specialist</a:t>
            </a:r>
          </a:p>
          <a:p>
            <a:pPr lvl="1"/>
            <a:r>
              <a:rPr lang="en-US"/>
              <a:t>Experts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Buyer-Seller Relationship</a:t>
            </a:r>
          </a:p>
        </p:txBody>
      </p:sp>
      <p:pic>
        <p:nvPicPr>
          <p:cNvPr id="60423" name="Picture 7" descr="j02160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1905000"/>
            <a:ext cx="1763713" cy="26670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uiExpand="1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3F9B48B5-2D90-481B-88E4-F79713CFB0B2}" type="slidenum">
              <a:rPr lang="en-US"/>
              <a:pPr/>
              <a:t>37</a:t>
            </a:fld>
            <a:endParaRPr lang="en-US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/>
              <a:t>Marketing Mix- International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sz="3400"/>
              <a:t>Products- Redesign For Foreign Buyer</a:t>
            </a:r>
          </a:p>
          <a:p>
            <a:r>
              <a:rPr lang="en-US" sz="3400"/>
              <a:t>Pricing- Cover Increased Cost Of Transport/Selling</a:t>
            </a:r>
          </a:p>
          <a:p>
            <a:r>
              <a:rPr lang="en-US" sz="3400"/>
              <a:t>Distribution- Delays In Establishing Network For Startup</a:t>
            </a:r>
          </a:p>
          <a:p>
            <a:r>
              <a:rPr lang="en-US" sz="3400"/>
              <a:t>Promotion- Cultural Differences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uiExpand="1" build="p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2D38F26C-3F02-4CF8-9C02-908A9E641A9A}" type="slidenum">
              <a:rPr lang="en-US"/>
              <a:pPr/>
              <a:t>38</a:t>
            </a:fld>
            <a:endParaRPr lang="en-US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/>
              <a:t>Marketing Mix-</a:t>
            </a:r>
            <a:br>
              <a:rPr lang="en-US" sz="4800"/>
            </a:br>
            <a:r>
              <a:rPr lang="en-US" sz="4800"/>
              <a:t>Small Business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95000"/>
              </a:lnSpc>
            </a:pPr>
            <a:r>
              <a:rPr lang="en-US"/>
              <a:t>Products- Limited Buying Market</a:t>
            </a:r>
          </a:p>
          <a:p>
            <a:pPr>
              <a:lnSpc>
                <a:spcPct val="95000"/>
              </a:lnSpc>
            </a:pPr>
            <a:r>
              <a:rPr lang="en-US"/>
              <a:t>Pricing- Incorrect Cost Estimation</a:t>
            </a:r>
          </a:p>
          <a:p>
            <a:pPr>
              <a:lnSpc>
                <a:spcPct val="95000"/>
              </a:lnSpc>
            </a:pPr>
            <a:r>
              <a:rPr lang="en-US"/>
              <a:t>Distribution- Location Is Critical</a:t>
            </a:r>
          </a:p>
          <a:p>
            <a:pPr>
              <a:lnSpc>
                <a:spcPct val="95000"/>
              </a:lnSpc>
            </a:pPr>
            <a:r>
              <a:rPr lang="en-US"/>
              <a:t>Promotion- Local Which Is Cheaper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24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E36F0FA5-5572-4D6C-9883-AADA60B2151F}" type="slidenum">
              <a:rPr lang="en-US"/>
              <a:pPr/>
              <a:t>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u="sng"/>
              <a:t>Chapter 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1524000"/>
            <a:ext cx="7543800" cy="4572000"/>
          </a:xfrm>
          <a:ln/>
        </p:spPr>
        <p:txBody>
          <a:bodyPr/>
          <a:lstStyle/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en-US"/>
              <a:t>What Is Marketing?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en-US"/>
              <a:t>Target Marketing/Segmentation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en-US"/>
              <a:t>Marketing Research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en-US"/>
              <a:t>Understanding Consumer Behavior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en-US"/>
              <a:t>Organizational Marketing &amp; Buying Behavior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en-US"/>
              <a:t>International Marketing Mix</a:t>
            </a:r>
          </a:p>
          <a:p>
            <a:pPr>
              <a:lnSpc>
                <a:spcPct val="70000"/>
              </a:lnSpc>
              <a:buFont typeface="Wingdings" pitchFamily="2" charset="2"/>
              <a:buChar char="ü"/>
            </a:pPr>
            <a:r>
              <a:rPr lang="en-US"/>
              <a:t>Small Business &amp; The Marketing Mix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EB2C541B-7138-41D7-AFF6-A2BEDA1518CC}" type="slidenum">
              <a:rPr lang="en-US"/>
              <a:pPr/>
              <a:t>5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400" dirty="0"/>
              <a:t>Marketing Mix </a:t>
            </a:r>
            <a:br>
              <a:rPr lang="en-US" sz="4400" dirty="0"/>
            </a:br>
            <a:r>
              <a:rPr lang="en-US" sz="4400" dirty="0"/>
              <a:t>Of Goods &amp; Services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40000"/>
              </a:lnSpc>
            </a:pPr>
            <a:r>
              <a:rPr lang="en-US" sz="3800"/>
              <a:t>Developing</a:t>
            </a:r>
          </a:p>
          <a:p>
            <a:pPr>
              <a:lnSpc>
                <a:spcPct val="140000"/>
              </a:lnSpc>
            </a:pPr>
            <a:r>
              <a:rPr lang="en-US" sz="3800"/>
              <a:t>Pricing</a:t>
            </a:r>
          </a:p>
          <a:p>
            <a:pPr>
              <a:lnSpc>
                <a:spcPct val="140000"/>
              </a:lnSpc>
            </a:pPr>
            <a:r>
              <a:rPr lang="en-US" sz="3800"/>
              <a:t>Placing</a:t>
            </a:r>
          </a:p>
          <a:p>
            <a:pPr>
              <a:lnSpc>
                <a:spcPct val="140000"/>
              </a:lnSpc>
            </a:pPr>
            <a:r>
              <a:rPr lang="en-US" sz="3800"/>
              <a:t>Promoting</a:t>
            </a:r>
          </a:p>
        </p:txBody>
      </p:sp>
      <p:pic>
        <p:nvPicPr>
          <p:cNvPr id="18438" name="Picture 6" descr="j03167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2362200"/>
            <a:ext cx="3505200" cy="23368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7581BC3C-1C2D-4151-B499-82E4D89E7904}" type="slidenum">
              <a:rPr lang="en-US"/>
              <a:pPr/>
              <a:t>6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5400" dirty="0"/>
              <a:t>Value &amp; Satisfaction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Benefits- Functions Of Product &amp; Emotional Satisfaction</a:t>
            </a:r>
          </a:p>
          <a:p>
            <a:pPr>
              <a:lnSpc>
                <a:spcPct val="45000"/>
              </a:lnSpc>
              <a:buFontTx/>
              <a:buNone/>
            </a:pPr>
            <a:endParaRPr lang="en-US"/>
          </a:p>
          <a:p>
            <a:r>
              <a:rPr lang="en-US"/>
              <a:t>Benefits Must Exceed Costs To Be Of Value To The Consumer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048000" y="4494213"/>
            <a:ext cx="4191000" cy="1144587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Value = </a:t>
            </a:r>
            <a:r>
              <a:rPr lang="en-US" sz="3200" b="1" u="sng">
                <a:effectLst>
                  <a:outerShdw blurRad="38100" dist="38100" dir="2700000" algn="tl">
                    <a:srgbClr val="FFFFFF"/>
                  </a:outerShdw>
                </a:effectLst>
              </a:rPr>
              <a:t>Benefits</a:t>
            </a:r>
          </a:p>
          <a:p>
            <a:pPr algn="l">
              <a:lnSpc>
                <a:spcPct val="60000"/>
              </a:lnSpc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Costs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uiExpand="1" build="p" animBg="1"/>
      <p:bldP spid="194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272A8828-719F-4376-9FB7-EF291C5C0C94}" type="slidenum">
              <a:rPr lang="en-US"/>
              <a:pPr/>
              <a:t>7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4800"/>
              <a:t>Utility = Satisfy Need/Want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lnSpc>
                <a:spcPct val="145000"/>
              </a:lnSpc>
            </a:pPr>
            <a:r>
              <a:rPr lang="en-US"/>
              <a:t>Time</a:t>
            </a:r>
          </a:p>
          <a:p>
            <a:pPr>
              <a:lnSpc>
                <a:spcPct val="145000"/>
              </a:lnSpc>
            </a:pPr>
            <a:r>
              <a:rPr lang="en-US"/>
              <a:t>Place</a:t>
            </a:r>
          </a:p>
          <a:p>
            <a:pPr>
              <a:lnSpc>
                <a:spcPct val="145000"/>
              </a:lnSpc>
            </a:pPr>
            <a:r>
              <a:rPr lang="en-US"/>
              <a:t>Ownership/Possession</a:t>
            </a:r>
          </a:p>
          <a:p>
            <a:pPr>
              <a:lnSpc>
                <a:spcPct val="145000"/>
              </a:lnSpc>
            </a:pPr>
            <a:r>
              <a:rPr lang="en-US"/>
              <a:t>Form</a:t>
            </a:r>
          </a:p>
        </p:txBody>
      </p:sp>
      <p:pic>
        <p:nvPicPr>
          <p:cNvPr id="20485" name="Picture 5" descr="j02804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1524000"/>
            <a:ext cx="2509838" cy="28194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2B430852-997E-498E-9D56-B27D7878FBF2}" type="slidenum">
              <a:rPr lang="en-US"/>
              <a:pPr/>
              <a:t>8</a:t>
            </a:fld>
            <a:endParaRPr 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800"/>
              <a:t>Goods, Services, Ideas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Consumer Goods</a:t>
            </a:r>
          </a:p>
          <a:p>
            <a:r>
              <a:rPr lang="en-US"/>
              <a:t>Industrial Goods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Services- Intangible</a:t>
            </a:r>
          </a:p>
        </p:txBody>
      </p:sp>
      <p:sp>
        <p:nvSpPr>
          <p:cNvPr id="21508" name="AutoShape 4"/>
          <p:cNvSpPr>
            <a:spLocks/>
          </p:cNvSpPr>
          <p:nvPr/>
        </p:nvSpPr>
        <p:spPr bwMode="auto">
          <a:xfrm>
            <a:off x="5715000" y="1676400"/>
            <a:ext cx="304800" cy="1066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id-ID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172200" y="1905000"/>
            <a:ext cx="2362200" cy="608013"/>
          </a:xfrm>
          <a:prstGeom prst="rect">
            <a:avLst/>
          </a:prstGeom>
          <a:solidFill>
            <a:srgbClr val="FF9900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</a:rPr>
              <a:t>Tangible</a:t>
            </a:r>
          </a:p>
        </p:txBody>
      </p:sp>
      <p:pic>
        <p:nvPicPr>
          <p:cNvPr id="21513" name="Picture 9" descr="j022897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77000" y="3352800"/>
            <a:ext cx="1474788" cy="181927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uiExpand="1" build="p" animBg="1"/>
      <p:bldP spid="21508" grpId="0" animBg="1"/>
      <p:bldP spid="2150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2005 Prentice- Hall,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10-</a:t>
            </a:r>
            <a:fld id="{65A06E79-86B9-430B-B503-9A63C609FC19}" type="slidenum">
              <a:rPr lang="en-US"/>
              <a:pPr/>
              <a:t>9</a:t>
            </a:fld>
            <a:endParaRPr 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4800"/>
              <a:t>Relationship Marketing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Emphasizes Economic/Social Ties Between Buyer &amp; Seller</a:t>
            </a:r>
          </a:p>
          <a:p>
            <a:pPr>
              <a:buFontTx/>
              <a:buNone/>
            </a:pPr>
            <a:endParaRPr lang="en-US"/>
          </a:p>
          <a:p>
            <a:r>
              <a:rPr lang="en-US"/>
              <a:t>Networking</a:t>
            </a:r>
          </a:p>
        </p:txBody>
      </p:sp>
      <p:pic>
        <p:nvPicPr>
          <p:cNvPr id="22532" name="Picture 4" descr="j0299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982913"/>
            <a:ext cx="2743200" cy="2351087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uiExpand="1" build="p" animBg="1"/>
    </p:bld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tique Oliv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tique Olive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tique Oliv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tique Oliv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tique Oliv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ntique Olive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732</TotalTime>
  <Words>810</Words>
  <Application>Microsoft Office PowerPoint</Application>
  <PresentationFormat>On-screen Show (4:3)</PresentationFormat>
  <Paragraphs>276</Paragraphs>
  <Slides>38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Custom Design</vt:lpstr>
      <vt:lpstr>Default Design</vt:lpstr>
      <vt:lpstr>1_Default Design</vt:lpstr>
      <vt:lpstr>Image</vt:lpstr>
      <vt:lpstr>Chart</vt:lpstr>
      <vt:lpstr>PowerPoint Presentation</vt:lpstr>
      <vt:lpstr>Part Three: Understanding Principles of Marketing</vt:lpstr>
      <vt:lpstr>Chapter  10</vt:lpstr>
      <vt:lpstr>Chapter Outline</vt:lpstr>
      <vt:lpstr>Marketing Mix  Of Goods &amp; Services</vt:lpstr>
      <vt:lpstr>Value &amp; Satisfaction</vt:lpstr>
      <vt:lpstr>Utility = Satisfy Need/Want</vt:lpstr>
      <vt:lpstr>Goods, Services, Ideas</vt:lpstr>
      <vt:lpstr>Relationship Marketing</vt:lpstr>
      <vt:lpstr>Marketing Environment</vt:lpstr>
      <vt:lpstr>Marketing Environment</vt:lpstr>
      <vt:lpstr>Crude Oil Prices- Yearly Average</vt:lpstr>
      <vt:lpstr>Competitive Environment</vt:lpstr>
      <vt:lpstr>Marketing Mix (4 P’s)</vt:lpstr>
      <vt:lpstr>Product</vt:lpstr>
      <vt:lpstr>VHS Vs. DVD Rental</vt:lpstr>
      <vt:lpstr>Price</vt:lpstr>
      <vt:lpstr>Place</vt:lpstr>
      <vt:lpstr>Channels Of Distribution</vt:lpstr>
      <vt:lpstr>Promotion</vt:lpstr>
      <vt:lpstr>Web Effect On Media Shopping</vt:lpstr>
      <vt:lpstr>Target Market</vt:lpstr>
      <vt:lpstr>Market  Segmentation Variables</vt:lpstr>
      <vt:lpstr>Geographic Variables</vt:lpstr>
      <vt:lpstr>Demographic Variables</vt:lpstr>
      <vt:lpstr>Psychographic Variables</vt:lpstr>
      <vt:lpstr>Behavioral Variables</vt:lpstr>
      <vt:lpstr>Marketing Research</vt:lpstr>
      <vt:lpstr>Marketing Research &amp; Process</vt:lpstr>
      <vt:lpstr>Research Process</vt:lpstr>
      <vt:lpstr>Research Methods</vt:lpstr>
      <vt:lpstr>Influences On Consumer Behavior</vt:lpstr>
      <vt:lpstr>Buying Process</vt:lpstr>
      <vt:lpstr>Data</vt:lpstr>
      <vt:lpstr>Organizational Markets</vt:lpstr>
      <vt:lpstr>Buying Behavior- Organizational</vt:lpstr>
      <vt:lpstr>Marketing Mix- International</vt:lpstr>
      <vt:lpstr>Marketing Mix- Small Business</vt:lpstr>
    </vt:vector>
  </TitlesOfParts>
  <Company>Pikes Peak Community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System Administrator</dc:creator>
  <cp:lastModifiedBy>TOSHIBA</cp:lastModifiedBy>
  <cp:revision>109</cp:revision>
  <dcterms:created xsi:type="dcterms:W3CDTF">2004-08-28T19:24:15Z</dcterms:created>
  <dcterms:modified xsi:type="dcterms:W3CDTF">2016-02-24T01:11:04Z</dcterms:modified>
</cp:coreProperties>
</file>